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32" r:id="rId1"/>
  </p:sldMasterIdLst>
  <p:notesMasterIdLst>
    <p:notesMasterId r:id="rId10"/>
  </p:notesMasterIdLst>
  <p:handoutMasterIdLst>
    <p:handoutMasterId r:id="rId11"/>
  </p:handoutMasterIdLst>
  <p:sldIdLst>
    <p:sldId id="296" r:id="rId2"/>
    <p:sldId id="353" r:id="rId3"/>
    <p:sldId id="481" r:id="rId4"/>
    <p:sldId id="478" r:id="rId5"/>
    <p:sldId id="479" r:id="rId6"/>
    <p:sldId id="484" r:id="rId7"/>
    <p:sldId id="485" r:id="rId8"/>
    <p:sldId id="476" r:id="rId9"/>
  </p:sldIdLst>
  <p:sldSz cx="12192000" cy="6858000"/>
  <p:notesSz cx="6807200" cy="9939338"/>
  <p:embeddedFontLst>
    <p:embeddedFont>
      <p:font typeface="微软雅黑" panose="020B0503020204020204" pitchFamily="34" charset="-122"/>
      <p:regular r:id="rId12"/>
      <p:bold r:id="rId13"/>
    </p:embeddedFont>
    <p:embeddedFont>
      <p:font typeface="Arial Black" panose="020B0A04020102020204" pitchFamily="34" charset="0"/>
      <p:bold r:id="rId1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256C440-1C83-4D6D-96F0-6971B46FAE27}">
          <p14:sldIdLst>
            <p14:sldId id="296"/>
            <p14:sldId id="353"/>
            <p14:sldId id="481"/>
            <p14:sldId id="478"/>
            <p14:sldId id="479"/>
            <p14:sldId id="484"/>
            <p14:sldId id="485"/>
            <p14:sldId id="476"/>
          </p14:sldIdLst>
        </p14:section>
        <p14:section name="无标题节" id="{03B9A72D-E4D3-47D0-A6F3-AE0F4038C0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4BEA6C-13EC-E666-E422-462EFD959859}" name="Lyra yang (杨柳)" initials="L" userId="S::yangliuA23170@autel.com::d2e34ca2-f100-49d8-b238-0ca11691b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376DF"/>
    <a:srgbClr val="4044D4"/>
    <a:srgbClr val="FF0066"/>
    <a:srgbClr val="C80051"/>
    <a:srgbClr val="C00000"/>
    <a:srgbClr val="B4340C"/>
    <a:srgbClr val="DD291D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0" autoAdjust="0"/>
    <p:restoredTop sz="89183" autoAdjust="0"/>
  </p:normalViewPr>
  <p:slideViewPr>
    <p:cSldViewPr snapToGrid="0">
      <p:cViewPr varScale="1">
        <p:scale>
          <a:sx n="41" d="100"/>
          <a:sy n="41" d="100"/>
        </p:scale>
        <p:origin x="56" y="36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CA359-0D1D-4025-896F-02AA07ED31A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A7D01D9-4E51-4541-BC81-24929E2A5977}" type="pres">
      <dgm:prSet presAssocID="{48ECA359-0D1D-4025-896F-02AA07ED31A8}" presName="Name0" presStyleCnt="0">
        <dgm:presLayoutVars>
          <dgm:dir/>
          <dgm:resizeHandles val="exact"/>
        </dgm:presLayoutVars>
      </dgm:prSet>
      <dgm:spPr/>
    </dgm:pt>
  </dgm:ptLst>
  <dgm:cxnLst>
    <dgm:cxn modelId="{279D7268-C7D2-40DE-9D7D-2B502D6AE3C0}" type="presOf" srcId="{48ECA359-0D1D-4025-896F-02AA07ED31A8}" destId="{0A7D01D9-4E51-4541-BC81-24929E2A597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CA359-0D1D-4025-896F-02AA07ED31A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A7D01D9-4E51-4541-BC81-24929E2A5977}" type="pres">
      <dgm:prSet presAssocID="{48ECA359-0D1D-4025-896F-02AA07ED31A8}" presName="Name0" presStyleCnt="0">
        <dgm:presLayoutVars>
          <dgm:dir/>
          <dgm:resizeHandles val="exact"/>
        </dgm:presLayoutVars>
      </dgm:prSet>
      <dgm:spPr/>
    </dgm:pt>
  </dgm:ptLst>
  <dgm:cxnLst>
    <dgm:cxn modelId="{279D7268-C7D2-40DE-9D7D-2B502D6AE3C0}" type="presOf" srcId="{48ECA359-0D1D-4025-896F-02AA07ED31A8}" destId="{0A7D01D9-4E51-4541-BC81-24929E2A597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CA359-0D1D-4025-896F-02AA07ED31A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A7D01D9-4E51-4541-BC81-24929E2A5977}" type="pres">
      <dgm:prSet presAssocID="{48ECA359-0D1D-4025-896F-02AA07ED31A8}" presName="Name0" presStyleCnt="0">
        <dgm:presLayoutVars>
          <dgm:dir/>
          <dgm:resizeHandles val="exact"/>
        </dgm:presLayoutVars>
      </dgm:prSet>
      <dgm:spPr/>
    </dgm:pt>
  </dgm:ptLst>
  <dgm:cxnLst>
    <dgm:cxn modelId="{279D7268-C7D2-40DE-9D7D-2B502D6AE3C0}" type="presOf" srcId="{48ECA359-0D1D-4025-896F-02AA07ED31A8}" destId="{0A7D01D9-4E51-4541-BC81-24929E2A597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CA359-0D1D-4025-896F-02AA07ED31A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A7D01D9-4E51-4541-BC81-24929E2A5977}" type="pres">
      <dgm:prSet presAssocID="{48ECA359-0D1D-4025-896F-02AA07ED31A8}" presName="Name0" presStyleCnt="0">
        <dgm:presLayoutVars>
          <dgm:dir/>
          <dgm:resizeHandles val="exact"/>
        </dgm:presLayoutVars>
      </dgm:prSet>
      <dgm:spPr/>
    </dgm:pt>
  </dgm:ptLst>
  <dgm:cxnLst>
    <dgm:cxn modelId="{279D7268-C7D2-40DE-9D7D-2B502D6AE3C0}" type="presOf" srcId="{48ECA359-0D1D-4025-896F-02AA07ED31A8}" destId="{0A7D01D9-4E51-4541-BC81-24929E2A597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83585A6C-952F-48C3-AAD9-11EC0BE0728D}" type="datetimeFigureOut">
              <a:rPr lang="zh-CN" altLang="en-US"/>
              <a:pPr>
                <a:defRPr/>
              </a:pPr>
              <a:t>2026/2/5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C330CFA9-7D7C-48C7-9E65-CA0AE67718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1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99B6933E-12C2-4B32-AB07-EA23F540D2C2}" type="datetimeFigureOut">
              <a:rPr lang="zh-CN" altLang="en-US"/>
              <a:pPr>
                <a:defRPr/>
              </a:pPr>
              <a:t>2026/2/5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微软雅黑" pitchFamily="34" charset="-122"/>
              </a:defRPr>
            </a:lvl1pPr>
          </a:lstStyle>
          <a:p>
            <a:fld id="{FDD0639A-2F31-4CF4-84EF-A47A6FF807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45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8E95-333B-4FA8-B445-885C8A306F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3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13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8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5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0639A-2F31-4CF4-84EF-A47A6FF8078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3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"/>
          <p:cNvSpPr/>
          <p:nvPr userDrawn="1"/>
        </p:nvSpPr>
        <p:spPr>
          <a:xfrm>
            <a:off x="0" y="0"/>
            <a:ext cx="12186491" cy="672526"/>
          </a:xfrm>
          <a:prstGeom prst="rect">
            <a:avLst/>
          </a:prstGeom>
          <a:solidFill>
            <a:srgbClr val="E60012"/>
          </a:solidFill>
          <a:ln w="12700">
            <a:solidFill>
              <a:srgbClr val="E60012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34C75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solidFill>
                <a:srgbClr val="34C7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Medium"/>
              <a:sym typeface="Helvetica Neue Medium"/>
            </a:endParaRPr>
          </a:p>
        </p:txBody>
      </p:sp>
      <p:pic>
        <p:nvPicPr>
          <p:cNvPr id="5" name="AUTEL LOGO2.png" descr="AUTEL LOGO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7124" y="256422"/>
            <a:ext cx="1165691" cy="196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73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2911475"/>
            <a:ext cx="1219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7"/>
          <p:cNvSpPr txBox="1">
            <a:spLocks noChangeArrowheads="1"/>
          </p:cNvSpPr>
          <p:nvPr userDrawn="1"/>
        </p:nvSpPr>
        <p:spPr bwMode="auto">
          <a:xfrm>
            <a:off x="690034" y="1841501"/>
            <a:ext cx="3220753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6600" b="1" dirty="0">
                <a:solidFill>
                  <a:srgbClr val="DD29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solidFill>
                <a:srgbClr val="DD29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261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9" r:id="rId2"/>
    <p:sldLayoutId id="214748414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6D9F29-2BFC-5481-92A4-8CF66E5B3355}"/>
              </a:ext>
            </a:extLst>
          </p:cNvPr>
          <p:cNvSpPr/>
          <p:nvPr/>
        </p:nvSpPr>
        <p:spPr>
          <a:xfrm>
            <a:off x="7667644" y="531094"/>
            <a:ext cx="4524356" cy="2532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">
            <a:extLst>
              <a:ext uri="{FF2B5EF4-FFF2-40B4-BE49-F238E27FC236}">
                <a16:creationId xmlns:a16="http://schemas.microsoft.com/office/drawing/2014/main" id="{3CEF7D7D-428B-F64A-BA91-97EFBB2E16DA}"/>
              </a:ext>
            </a:extLst>
          </p:cNvPr>
          <p:cNvSpPr/>
          <p:nvPr/>
        </p:nvSpPr>
        <p:spPr>
          <a:xfrm>
            <a:off x="-1" y="533170"/>
            <a:ext cx="7667645" cy="2532130"/>
          </a:xfrm>
          <a:prstGeom prst="rect">
            <a:avLst/>
          </a:prstGeom>
          <a:solidFill>
            <a:srgbClr val="E6001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" name="AUTEL LOGO2.png" descr="AUTEL LOGO2.png">
            <a:extLst>
              <a:ext uri="{FF2B5EF4-FFF2-40B4-BE49-F238E27FC236}">
                <a16:creationId xmlns:a16="http://schemas.microsoft.com/office/drawing/2014/main" id="{9FF3C26C-2E93-3A43-85A9-68D3F186F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93" y="1630882"/>
            <a:ext cx="2208072" cy="371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道通智能汽车项目">
            <a:extLst>
              <a:ext uri="{FF2B5EF4-FFF2-40B4-BE49-F238E27FC236}">
                <a16:creationId xmlns:a16="http://schemas.microsoft.com/office/drawing/2014/main" id="{D7E61F22-C7B7-7E44-AA51-74AADC61ACEC}"/>
              </a:ext>
            </a:extLst>
          </p:cNvPr>
          <p:cNvSpPr txBox="1"/>
          <p:nvPr/>
        </p:nvSpPr>
        <p:spPr>
          <a:xfrm>
            <a:off x="3195354" y="4099382"/>
            <a:ext cx="581801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2438337">
              <a:defRPr sz="9000" b="1">
                <a:solidFill>
                  <a:srgbClr val="E6001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altLang="zh-CN" sz="4000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Autel</a:t>
            </a:r>
            <a:r>
              <a:rPr lang="en-US" altLang="zh-CN" sz="4000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MaxiAlign</a:t>
            </a:r>
            <a:r>
              <a:rPr lang="en-US" altLang="zh-CN" sz="4000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IWA500</a:t>
            </a:r>
            <a:endParaRPr lang="en-US" sz="4000" dirty="0">
              <a:solidFill>
                <a:srgbClr val="C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C9C364-AE31-0CA2-6C38-FF75AF107929}"/>
              </a:ext>
            </a:extLst>
          </p:cNvPr>
          <p:cNvSpPr txBox="1"/>
          <p:nvPr/>
        </p:nvSpPr>
        <p:spPr>
          <a:xfrm>
            <a:off x="5600701" y="5784653"/>
            <a:ext cx="622157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Inteligentní</a:t>
            </a:r>
            <a:r>
              <a:rPr lang="en-US" altLang="zh-CN" sz="2000" b="1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systém</a:t>
            </a:r>
            <a:r>
              <a:rPr lang="en-US" altLang="zh-CN" sz="2000" b="1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pro </a:t>
            </a:r>
            <a:r>
              <a:rPr lang="en-US" altLang="zh-CN" sz="2000" b="1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seřizování</a:t>
            </a:r>
            <a:r>
              <a:rPr lang="en-US" altLang="zh-CN" sz="2000" b="1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geometrie</a:t>
            </a:r>
            <a:r>
              <a:rPr lang="en-US" altLang="zh-CN" sz="2000" b="1" dirty="0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Aptos" panose="020B00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kol</a:t>
            </a:r>
            <a:endParaRPr lang="zh-CN" altLang="en-US" sz="2000" b="1" dirty="0">
              <a:solidFill>
                <a:srgbClr val="C00000"/>
              </a:solidFill>
              <a:latin typeface="Aptos" panose="020B00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汽车的车头&#10;&#10;AI 生成的内容可能不正确。">
            <a:extLst>
              <a:ext uri="{FF2B5EF4-FFF2-40B4-BE49-F238E27FC236}">
                <a16:creationId xmlns:a16="http://schemas.microsoft.com/office/drawing/2014/main" id="{94E7F572-A755-AE05-8162-9C9C89306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7676"/>
          <a:stretch/>
        </p:blipFill>
        <p:spPr>
          <a:xfrm>
            <a:off x="7658637" y="529018"/>
            <a:ext cx="4533364" cy="25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96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PT统一标准"/>
          <p:cNvSpPr txBox="1"/>
          <p:nvPr/>
        </p:nvSpPr>
        <p:spPr>
          <a:xfrm>
            <a:off x="207428" y="140773"/>
            <a:ext cx="101985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5000">
                <a:solidFill>
                  <a:srgbClr val="FD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Nejrychlejší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 cesta k </a:t>
            </a:r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efektivnímu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 a </a:t>
            </a:r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přesnému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seřízení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geometrie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600" b="1" dirty="0" err="1">
                <a:latin typeface="Aptos" panose="020B0004020202020204" pitchFamily="34" charset="0"/>
                <a:ea typeface="微软雅黑" panose="020B0503020204020204" pitchFamily="34" charset="-122"/>
              </a:rPr>
              <a:t>kol</a:t>
            </a:r>
            <a:r>
              <a:rPr lang="en-US" altLang="zh-CN" sz="2600" b="1" dirty="0">
                <a:latin typeface="Aptos" panose="020B0004020202020204" pitchFamily="34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28E6D4-8033-5B8F-3BBF-9D539420CADE}"/>
              </a:ext>
            </a:extLst>
          </p:cNvPr>
          <p:cNvSpPr txBox="1"/>
          <p:nvPr/>
        </p:nvSpPr>
        <p:spPr>
          <a:xfrm>
            <a:off x="4753744" y="925379"/>
            <a:ext cx="7230828" cy="5140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Autel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IWA500 je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inteligentní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systém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pro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geometrie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ovládaný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tabletem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který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je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navržen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tak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aby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poskytoval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cenově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dostupné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rychlé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přesné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výsledky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výjimečnou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snadností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použití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Zjednodušuje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celý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pracovní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postup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od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automatické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identifikace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nastavení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vozidla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naváděné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úpravy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až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po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závěrečné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hlášení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 to s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podporou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špičkové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pokrytí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vozidel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Autel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specifikací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od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originálních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výrobců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zh-CN" altLang="zh-CN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Díky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3D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technologii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samokalibrační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kamery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pokročilé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vizualizaci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měření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vestavěné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mechanické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diagnostice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poskytuje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IWA500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každému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technikovi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možnost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provádět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vysoce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kvalitní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jistotou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Servisy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získávají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vyšší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produktivitu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konzistentní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přesnost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moderní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řešení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pro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kol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které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se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hladce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zapadá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do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dnešního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rušného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servisního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prostředí</a:t>
            </a:r>
            <a:r>
              <a:rPr lang="en-US" altLang="zh-CN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zh-CN" altLang="en-US" dirty="0"/>
          </a:p>
        </p:txBody>
      </p:sp>
      <p:pic>
        <p:nvPicPr>
          <p:cNvPr id="6" name="图片 5" descr="图片包含 图示&#10;&#10;AI 生成的内容可能不正确。">
            <a:extLst>
              <a:ext uri="{FF2B5EF4-FFF2-40B4-BE49-F238E27FC236}">
                <a16:creationId xmlns:a16="http://schemas.microsoft.com/office/drawing/2014/main" id="{D1077340-DF1C-A7FC-D17B-24E7671A4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13493" r="14824" b="13493"/>
          <a:stretch/>
        </p:blipFill>
        <p:spPr>
          <a:xfrm>
            <a:off x="585451" y="1282390"/>
            <a:ext cx="3603570" cy="40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F7D11B2C-593D-434E-BAC8-D884434E259A}"/>
              </a:ext>
            </a:extLst>
          </p:cNvPr>
          <p:cNvGraphicFramePr/>
          <p:nvPr/>
        </p:nvGraphicFramePr>
        <p:xfrm>
          <a:off x="592514" y="1127260"/>
          <a:ext cx="1931611" cy="71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735FA5-8CA0-E832-ADDB-D12989991158}"/>
              </a:ext>
            </a:extLst>
          </p:cNvPr>
          <p:cNvSpPr txBox="1"/>
          <p:nvPr/>
        </p:nvSpPr>
        <p:spPr>
          <a:xfrm>
            <a:off x="91925" y="818102"/>
            <a:ext cx="8108799" cy="539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Zjednodušené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vysoce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efektivní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geometrie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kol</a:t>
            </a:r>
            <a:br>
              <a:rPr lang="en-US" altLang="zh-CN" sz="16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IWA500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minimalizuje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zbytečné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kroky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pracovního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postupu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od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identifikace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vozidla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až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po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konečné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měření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To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umožňuje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technikům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provést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více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za den s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větší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konzistencí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jistotou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přičemž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je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zajištěno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že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každá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oprava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je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provedena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správně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altLang="zh-CN" sz="1200" dirty="0">
              <a:latin typeface="Aptos" panose="020B00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Zefektivněný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pracovní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postup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řízený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tabletem</a:t>
            </a:r>
            <a:br>
              <a:rPr lang="en-US" altLang="zh-CN" sz="14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Speciální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tablet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Autel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sjednocuje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diagnostiku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specifickou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pro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kol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kalibraci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SAS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kol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jediného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plynulého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pracovního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postupu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Technici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mohou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ovládat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každý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krok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libovolného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místa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dílně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což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zajišťuje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maximální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efektivitu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pohodlí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Intuitivní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ovládání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průvodcem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každého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technika</a:t>
            </a:r>
            <a:br>
              <a:rPr lang="en-US" altLang="zh-CN" sz="14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Grafické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pokyny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krok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krokem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provádějí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techniky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každou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fází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procesu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Pokyny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reálném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čase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zabraňují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chybám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zkracují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dobu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učení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zvyšují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výkon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což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pomáhá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servisům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maximalizovat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produktivitu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výnosy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12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Automatická</a:t>
            </a:r>
            <a:r>
              <a:rPr lang="en-US" altLang="zh-CN" sz="12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identifikace</a:t>
            </a:r>
            <a:r>
              <a:rPr lang="en-US" altLang="zh-CN" sz="12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vozidla</a:t>
            </a:r>
            <a:r>
              <a:rPr lang="en-US" altLang="zh-CN" sz="12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inteligentní</a:t>
            </a:r>
            <a:r>
              <a:rPr lang="en-US" altLang="zh-CN" sz="12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nastavení</a:t>
            </a:r>
            <a:b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Auto VID (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identifikace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vozidla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okamžitě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identifikuje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načte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přesné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specifikace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zatímco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grafické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pokyny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nastavení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snižují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ruční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zadávání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standardizují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kvalitu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různých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techniků</a:t>
            </a:r>
            <a:r>
              <a:rPr lang="en-US" altLang="zh-CN" sz="12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12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476378A-59FE-53D9-F596-2764D6A19CC0}"/>
              </a:ext>
            </a:extLst>
          </p:cNvPr>
          <p:cNvGrpSpPr/>
          <p:nvPr/>
        </p:nvGrpSpPr>
        <p:grpSpPr>
          <a:xfrm>
            <a:off x="8508380" y="706009"/>
            <a:ext cx="2939361" cy="2096607"/>
            <a:chOff x="8052942" y="1127260"/>
            <a:chExt cx="3344462" cy="238556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50BF9C6-BA5D-946B-AB4D-72B42ABAA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052942" y="1127260"/>
              <a:ext cx="3344462" cy="2385560"/>
            </a:xfrm>
            <a:prstGeom prst="rect">
              <a:avLst/>
            </a:prstGeom>
          </p:spPr>
        </p:pic>
        <p:pic>
          <p:nvPicPr>
            <p:cNvPr id="21" name="图片 20" descr="图形用户界面, 应用程序&#10;&#10;AI 生成的内容可能不正确。">
              <a:extLst>
                <a:ext uri="{FF2B5EF4-FFF2-40B4-BE49-F238E27FC236}">
                  <a16:creationId xmlns:a16="http://schemas.microsoft.com/office/drawing/2014/main" id="{2C838845-1C52-9E53-C77A-CEF02B56A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870" y="1553633"/>
              <a:ext cx="2365494" cy="1478434"/>
            </a:xfrm>
            <a:prstGeom prst="roundRect">
              <a:avLst>
                <a:gd name="adj" fmla="val 3287"/>
              </a:avLst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8FB2AB6-FFDE-2796-C530-4E3A339EA681}"/>
              </a:ext>
            </a:extLst>
          </p:cNvPr>
          <p:cNvGrpSpPr/>
          <p:nvPr/>
        </p:nvGrpSpPr>
        <p:grpSpPr>
          <a:xfrm>
            <a:off x="8508380" y="2733701"/>
            <a:ext cx="2939361" cy="2096607"/>
            <a:chOff x="8331223" y="3752001"/>
            <a:chExt cx="3344462" cy="238556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F1C7B31-D4DA-1627-793C-26AE96BF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331223" y="3752001"/>
              <a:ext cx="3344462" cy="2385560"/>
            </a:xfrm>
            <a:prstGeom prst="rect">
              <a:avLst/>
            </a:prstGeom>
          </p:spPr>
        </p:pic>
        <p:pic>
          <p:nvPicPr>
            <p:cNvPr id="24" name="图片 23" descr="图形用户界面, 网站&#10;&#10;AI 生成的内容可能不正确。">
              <a:extLst>
                <a:ext uri="{FF2B5EF4-FFF2-40B4-BE49-F238E27FC236}">
                  <a16:creationId xmlns:a16="http://schemas.microsoft.com/office/drawing/2014/main" id="{D55EC297-FEDE-FCFF-EE0C-5772FB17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704" y="4210562"/>
              <a:ext cx="2349500" cy="1468438"/>
            </a:xfrm>
            <a:prstGeom prst="roundRect">
              <a:avLst>
                <a:gd name="adj" fmla="val 2541"/>
              </a:avLst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5D7A65F-D60E-4E0E-610E-3ADEA29AB415}"/>
              </a:ext>
            </a:extLst>
          </p:cNvPr>
          <p:cNvGrpSpPr/>
          <p:nvPr/>
        </p:nvGrpSpPr>
        <p:grpSpPr>
          <a:xfrm>
            <a:off x="8508380" y="4761393"/>
            <a:ext cx="2939361" cy="2096607"/>
            <a:chOff x="8508380" y="4761393"/>
            <a:chExt cx="2939361" cy="2096607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B77E21B-B7AF-ED34-35E1-91E1A7E4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508380" y="4761393"/>
              <a:ext cx="2939361" cy="2096607"/>
            </a:xfrm>
            <a:prstGeom prst="rect">
              <a:avLst/>
            </a:prstGeom>
          </p:spPr>
        </p:pic>
        <p:pic>
          <p:nvPicPr>
            <p:cNvPr id="27" name="图片 26" descr="图形用户界面, 应用程序&#10;&#10;AI 生成的内容可能不正确。">
              <a:extLst>
                <a:ext uri="{FF2B5EF4-FFF2-40B4-BE49-F238E27FC236}">
                  <a16:creationId xmlns:a16="http://schemas.microsoft.com/office/drawing/2014/main" id="{FF7CEA1A-7C37-37BB-4E6B-B30B6E722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344" y="5164410"/>
              <a:ext cx="2073174" cy="1295734"/>
            </a:xfrm>
            <a:prstGeom prst="roundRect">
              <a:avLst>
                <a:gd name="adj" fmla="val 356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05475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F7D11B2C-593D-434E-BAC8-D884434E259A}"/>
              </a:ext>
            </a:extLst>
          </p:cNvPr>
          <p:cNvGraphicFramePr/>
          <p:nvPr/>
        </p:nvGraphicFramePr>
        <p:xfrm>
          <a:off x="592514" y="1127260"/>
          <a:ext cx="1931611" cy="71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735FA5-8CA0-E832-ADDB-D12989991158}"/>
              </a:ext>
            </a:extLst>
          </p:cNvPr>
          <p:cNvSpPr txBox="1"/>
          <p:nvPr/>
        </p:nvSpPr>
        <p:spPr>
          <a:xfrm>
            <a:off x="189571" y="722262"/>
            <a:ext cx="6856122" cy="600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Špičková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přesnost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vyrovnání</a:t>
            </a:r>
            <a:br>
              <a:rPr lang="en-US" altLang="zh-CN" sz="11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IWA500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poskytuje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opakovatelnou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přesnost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za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vstupní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cenu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Jeho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5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vysokorychlostních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samokalibračních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3D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kamer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zaznamenává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měření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přesností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0,02°,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což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umožňuje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správné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seřízení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podle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specifikací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OE bez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manuálních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kroků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vyžadovaných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tradičními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systémy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Technici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získávají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spolehlivý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výkon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kratší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prostoje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konzistentní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výsledky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u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každého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vozidla</a:t>
            </a:r>
            <a:r>
              <a:rPr lang="en-US" altLang="zh-CN" sz="1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altLang="zh-CN" sz="1100" dirty="0">
              <a:latin typeface="Aptos" panose="020B00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Špičkové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pokrytí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vozidel</a:t>
            </a:r>
            <a:br>
              <a:rPr lang="en-US" altLang="zh-CN" sz="11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Rozsáhlá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průběžně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aktualizovaná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databáze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vozidel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Autel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zajišťuje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že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IWA500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používá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nejnovější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specifikace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vyrovnání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od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výrobců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originálních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dílů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domácí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evropské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asijské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nové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platformy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elektromobilů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. To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zaručuje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vyrovnání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téměř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každého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vozidla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které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přijede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servisu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zajišťuje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budoucnost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vaší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dílny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příchodem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nových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modelů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Komplexní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ověřování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dokládání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reportování</a:t>
            </a:r>
            <a:br>
              <a:rPr lang="en-US" altLang="zh-CN" sz="11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IWA500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generuje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podrobné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zprávy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před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po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ověření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specifikací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OE. Tyto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zprávy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dokumentují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opravy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podporují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požadavky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pojišťoven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auditů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vzbuzují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důvěru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majitelů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vozidel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Automatické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sledování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výšky</a:t>
            </a:r>
            <a:r>
              <a:rPr lang="en-US" altLang="zh-CN" sz="11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příčníku</a:t>
            </a:r>
            <a:br>
              <a:rPr lang="en-US" altLang="zh-CN" sz="11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Automatické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polohování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příčníku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nastavuje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optimální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výšku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měření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sleduje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vozidlo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při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pohybu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zvedáku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udržuje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vyrovnání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cíle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během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celého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procesu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. To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zkracuje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dobu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nastavení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zabraňuje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překážkám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kamery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zajišťuje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konzistentní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přesnost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při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každé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práci</a:t>
            </a:r>
            <a:r>
              <a:rPr lang="en-US" altLang="zh-CN" sz="1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Aptos" panose="020B00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F75FA15-F1D8-BB62-622A-81F6B3FD2CA3}"/>
              </a:ext>
            </a:extLst>
          </p:cNvPr>
          <p:cNvGrpSpPr/>
          <p:nvPr/>
        </p:nvGrpSpPr>
        <p:grpSpPr>
          <a:xfrm>
            <a:off x="9275967" y="1317826"/>
            <a:ext cx="2726462" cy="1944749"/>
            <a:chOff x="8662412" y="1214733"/>
            <a:chExt cx="3344462" cy="238556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A200724-2548-832A-B451-CBC056424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662412" y="1214733"/>
              <a:ext cx="3344462" cy="2385560"/>
            </a:xfrm>
            <a:prstGeom prst="rect">
              <a:avLst/>
            </a:prstGeom>
          </p:spPr>
        </p:pic>
        <p:pic>
          <p:nvPicPr>
            <p:cNvPr id="11" name="图片 10" descr="图形用户界面, 应用程序&#10;&#10;AI 生成的内容可能不正确。">
              <a:extLst>
                <a:ext uri="{FF2B5EF4-FFF2-40B4-BE49-F238E27FC236}">
                  <a16:creationId xmlns:a16="http://schemas.microsoft.com/office/drawing/2014/main" id="{88F32CD8-1B55-13CC-A0D3-BC542270D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874" y="1633984"/>
              <a:ext cx="2362201" cy="1501917"/>
            </a:xfrm>
            <a:prstGeom prst="roundRect">
              <a:avLst>
                <a:gd name="adj" fmla="val 2839"/>
              </a:avLst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4CFF568-D3B7-0474-9ED0-7C632801FCD2}"/>
              </a:ext>
            </a:extLst>
          </p:cNvPr>
          <p:cNvGrpSpPr/>
          <p:nvPr/>
        </p:nvGrpSpPr>
        <p:grpSpPr>
          <a:xfrm>
            <a:off x="7160777" y="1360285"/>
            <a:ext cx="1836024" cy="1592080"/>
            <a:chOff x="8516238" y="105718"/>
            <a:chExt cx="2315406" cy="2007768"/>
          </a:xfrm>
        </p:grpSpPr>
        <p:pic>
          <p:nvPicPr>
            <p:cNvPr id="15" name="图片 14" descr="电子仪器&#10;&#10;AI 生成的内容可能不正确。">
              <a:extLst>
                <a:ext uri="{FF2B5EF4-FFF2-40B4-BE49-F238E27FC236}">
                  <a16:creationId xmlns:a16="http://schemas.microsoft.com/office/drawing/2014/main" id="{EB5673F3-C7D7-9AB0-6268-AF3CC4C9E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238" y="105718"/>
              <a:ext cx="1311199" cy="1934841"/>
            </a:xfrm>
            <a:prstGeom prst="rect">
              <a:avLst/>
            </a:prstGeom>
          </p:spPr>
        </p:pic>
        <p:pic>
          <p:nvPicPr>
            <p:cNvPr id="18" name="图片 17" descr="电子仪器&#10;&#10;AI 生成的内容可能不正确。">
              <a:extLst>
                <a:ext uri="{FF2B5EF4-FFF2-40B4-BE49-F238E27FC236}">
                  <a16:creationId xmlns:a16="http://schemas.microsoft.com/office/drawing/2014/main" id="{28DA3349-2073-01A5-9C63-97B0E803A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843" y="105718"/>
              <a:ext cx="1002801" cy="2007768"/>
            </a:xfrm>
            <a:prstGeom prst="rect">
              <a:avLst/>
            </a:prstGeom>
          </p:spPr>
        </p:pic>
      </p:grpSp>
      <p:pic>
        <p:nvPicPr>
          <p:cNvPr id="21" name="图片 20" descr="图片包含 汽车, 卡车, 男人, 前&#10;&#10;AI 生成的内容可能不正确。">
            <a:extLst>
              <a:ext uri="{FF2B5EF4-FFF2-40B4-BE49-F238E27FC236}">
                <a16:creationId xmlns:a16="http://schemas.microsoft.com/office/drawing/2014/main" id="{D4C8F712-9139-D90D-A8BE-641254D514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27" y="3534937"/>
            <a:ext cx="5224873" cy="29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F7D11B2C-593D-434E-BAC8-D884434E259A}"/>
              </a:ext>
            </a:extLst>
          </p:cNvPr>
          <p:cNvGraphicFramePr/>
          <p:nvPr/>
        </p:nvGraphicFramePr>
        <p:xfrm>
          <a:off x="592514" y="1127260"/>
          <a:ext cx="1931611" cy="71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735FA5-8CA0-E832-ADDB-D12989991158}"/>
              </a:ext>
            </a:extLst>
          </p:cNvPr>
          <p:cNvSpPr txBox="1"/>
          <p:nvPr/>
        </p:nvSpPr>
        <p:spPr>
          <a:xfrm>
            <a:off x="344253" y="1729665"/>
            <a:ext cx="7174546" cy="3718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Komplexní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údaje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geometrii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měření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kol</a:t>
            </a:r>
            <a:br>
              <a:rPr lang="en-US" altLang="zh-CN" sz="1400" dirty="0"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IWA500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poskytuje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přesná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měření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odklonu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sklonu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sbíhavosti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kol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spolu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vylepšenou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viditelností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úhlu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tahu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zajišťuje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tak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kompletní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profesionální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hodnocení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vozidla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altLang="zh-CN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Specializované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funkce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nastavení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reálné</a:t>
            </a:r>
            <a:r>
              <a:rPr lang="en-US" altLang="zh-CN" sz="1400" b="1" dirty="0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highlight>
                  <a:srgbClr val="C0C0C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výzvy</a:t>
            </a:r>
            <a:endParaRPr lang="zh-CN" altLang="zh-CN" sz="1400" b="1" dirty="0">
              <a:highlight>
                <a:srgbClr val="C0C0C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Režim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Wheel-Off pro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lepší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přístup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k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těsným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odpružením</a:t>
            </a:r>
            <a:endParaRPr lang="zh-CN" altLang="zh-CN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Nastavení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vozidla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zvýšenou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světlou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výškou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konstrukce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omezeným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prostorem</a:t>
            </a:r>
            <a:endParaRPr lang="zh-CN" altLang="zh-CN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Opětovné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naučení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senzoru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úhlu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natočení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volantu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pro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správné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dokončení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moderních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vozidel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vybavených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systémem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ADAS a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elektronickým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řízením</a:t>
            </a:r>
            <a:endParaRPr lang="zh-CN" altLang="zh-CN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Tyto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specializované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režimy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pomáhají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technikům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rychle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bezpečně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přesně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vyřešit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obtížné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seřízení</a:t>
            </a:r>
            <a:r>
              <a:rPr lang="en-US" altLang="zh-CN" sz="14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9C77BA-1022-08AA-8D45-F7ADD66B8C32}"/>
              </a:ext>
            </a:extLst>
          </p:cNvPr>
          <p:cNvGrpSpPr/>
          <p:nvPr/>
        </p:nvGrpSpPr>
        <p:grpSpPr>
          <a:xfrm>
            <a:off x="8052941" y="1127260"/>
            <a:ext cx="3344462" cy="2385560"/>
            <a:chOff x="8052941" y="1127260"/>
            <a:chExt cx="3344462" cy="238556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11E9A04-536D-9141-20A9-3EA8128E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052941" y="1127260"/>
              <a:ext cx="3344462" cy="238556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6438880-9215-135E-7DDA-6A6CA749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56584" y="1572051"/>
              <a:ext cx="2520170" cy="1460725"/>
            </a:xfrm>
            <a:prstGeom prst="roundRect">
              <a:avLst>
                <a:gd name="adj" fmla="val 2500"/>
              </a:avLst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9F52D3-4601-4B6D-704C-F9FF9C16D69F}"/>
              </a:ext>
            </a:extLst>
          </p:cNvPr>
          <p:cNvGrpSpPr/>
          <p:nvPr/>
        </p:nvGrpSpPr>
        <p:grpSpPr>
          <a:xfrm>
            <a:off x="8052941" y="3740850"/>
            <a:ext cx="3344462" cy="2385560"/>
            <a:chOff x="8052941" y="3740850"/>
            <a:chExt cx="3344462" cy="238556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9A5D758-6008-1072-EBD0-B169AAD18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052941" y="3740850"/>
              <a:ext cx="3344462" cy="2385560"/>
            </a:xfrm>
            <a:prstGeom prst="rect">
              <a:avLst/>
            </a:prstGeom>
          </p:spPr>
        </p:pic>
        <p:pic>
          <p:nvPicPr>
            <p:cNvPr id="3" name="图片 2" descr="图形用户界面, 应用程序&#10;&#10;AI 生成的内容可能不正确。">
              <a:extLst>
                <a:ext uri="{FF2B5EF4-FFF2-40B4-BE49-F238E27FC236}">
                  <a16:creationId xmlns:a16="http://schemas.microsoft.com/office/drawing/2014/main" id="{4D14D22A-0E13-CEB5-2B5C-85564B8F0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977" y="4182160"/>
              <a:ext cx="2277284" cy="1423303"/>
            </a:xfrm>
            <a:prstGeom prst="roundRect">
              <a:avLst>
                <a:gd name="adj" fmla="val 2708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86012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F7D11B2C-593D-434E-BAC8-D884434E2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663390"/>
              </p:ext>
            </p:extLst>
          </p:nvPr>
        </p:nvGraphicFramePr>
        <p:xfrm>
          <a:off x="595367" y="1605770"/>
          <a:ext cx="1931611" cy="71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9C77BA-1022-08AA-8D45-F7ADD66B8C32}"/>
              </a:ext>
            </a:extLst>
          </p:cNvPr>
          <p:cNvGrpSpPr/>
          <p:nvPr/>
        </p:nvGrpSpPr>
        <p:grpSpPr>
          <a:xfrm>
            <a:off x="426708" y="4682865"/>
            <a:ext cx="1601738" cy="1142498"/>
            <a:chOff x="8052941" y="1127260"/>
            <a:chExt cx="3344462" cy="238556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11E9A04-536D-9141-20A9-3EA8128E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4" t="31860" r="29446" b="25193"/>
            <a:stretch/>
          </p:blipFill>
          <p:spPr>
            <a:xfrm>
              <a:off x="8052941" y="1127260"/>
              <a:ext cx="3344462" cy="238556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6438880-9215-135E-7DDA-6A6CA749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56584" y="1572051"/>
              <a:ext cx="2520170" cy="1460725"/>
            </a:xfrm>
            <a:prstGeom prst="roundRect">
              <a:avLst>
                <a:gd name="adj" fmla="val 2500"/>
              </a:avLst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81800F6-222B-78C7-C695-EEAC81D51521}"/>
              </a:ext>
            </a:extLst>
          </p:cNvPr>
          <p:cNvSpPr txBox="1"/>
          <p:nvPr/>
        </p:nvSpPr>
        <p:spPr>
          <a:xfrm>
            <a:off x="302583" y="14549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zh-CN" b="1" dirty="0">
                <a:solidFill>
                  <a:schemeClr val="bg1"/>
                </a:solidFill>
                <a:latin typeface="Aptos" panose="020B0004020202020204" pitchFamily="34" charset="0"/>
                <a:ea typeface="微软雅黑" panose="020B0503020204020204" pitchFamily="34" charset="-122"/>
              </a:rPr>
              <a:t>Co je v ceně</a:t>
            </a:r>
            <a:r>
              <a:rPr lang="en-US" altLang="zh-CN" sz="1800" b="1" dirty="0">
                <a:solidFill>
                  <a:schemeClr val="bg1"/>
                </a:solidFill>
                <a:latin typeface="Aptos" panose="020B0004020202020204" pitchFamily="34" charset="0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7" name="图片 6" descr="图示, 示意图&#10;&#10;AI 生成的内容可能不正确。">
            <a:extLst>
              <a:ext uri="{FF2B5EF4-FFF2-40B4-BE49-F238E27FC236}">
                <a16:creationId xmlns:a16="http://schemas.microsoft.com/office/drawing/2014/main" id="{14C0DC93-7901-F1E6-B862-53439F5463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13333" r="5881" b="13009"/>
          <a:stretch/>
        </p:blipFill>
        <p:spPr>
          <a:xfrm>
            <a:off x="5974689" y="966453"/>
            <a:ext cx="5977054" cy="5051502"/>
          </a:xfrm>
          <a:prstGeom prst="rect">
            <a:avLst/>
          </a:prstGeom>
        </p:spPr>
      </p:pic>
      <p:pic>
        <p:nvPicPr>
          <p:cNvPr id="11" name="图片 10" descr="黑暗里有灯&#10;&#10;AI 生成的内容可能不正确。">
            <a:extLst>
              <a:ext uri="{FF2B5EF4-FFF2-40B4-BE49-F238E27FC236}">
                <a16:creationId xmlns:a16="http://schemas.microsoft.com/office/drawing/2014/main" id="{FCBE2722-B0D3-F596-9258-B2CDC6DCE0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23578" r="36612" b="24715"/>
          <a:stretch/>
        </p:blipFill>
        <p:spPr>
          <a:xfrm>
            <a:off x="2296706" y="4104635"/>
            <a:ext cx="1330215" cy="2298958"/>
          </a:xfrm>
          <a:prstGeom prst="rect">
            <a:avLst/>
          </a:prstGeom>
        </p:spPr>
      </p:pic>
      <p:pic>
        <p:nvPicPr>
          <p:cNvPr id="19" name="图片 18" descr="图片包含 游戏机, 灯, 黑暗, 男人&#10;&#10;AI 生成的内容可能不正确。">
            <a:extLst>
              <a:ext uri="{FF2B5EF4-FFF2-40B4-BE49-F238E27FC236}">
                <a16:creationId xmlns:a16="http://schemas.microsoft.com/office/drawing/2014/main" id="{E3C0D059-5FB8-0249-6E94-D17037F3E2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22928" r="39539" b="25040"/>
          <a:stretch/>
        </p:blipFill>
        <p:spPr>
          <a:xfrm>
            <a:off x="3794575" y="4217954"/>
            <a:ext cx="1054905" cy="2185639"/>
          </a:xfrm>
          <a:prstGeom prst="rect">
            <a:avLst/>
          </a:prstGeom>
        </p:spPr>
      </p:pic>
      <p:pic>
        <p:nvPicPr>
          <p:cNvPr id="21" name="图片 20" descr="游戏机里面的人物&#10;&#10;AI 生成的内容可能不正确。">
            <a:extLst>
              <a:ext uri="{FF2B5EF4-FFF2-40B4-BE49-F238E27FC236}">
                <a16:creationId xmlns:a16="http://schemas.microsoft.com/office/drawing/2014/main" id="{2F1E335C-2E30-0346-4C2C-CD53106F52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4" t="13171" r="40153" b="13171"/>
          <a:stretch/>
        </p:blipFill>
        <p:spPr>
          <a:xfrm>
            <a:off x="4038429" y="1605770"/>
            <a:ext cx="985695" cy="2068551"/>
          </a:xfrm>
          <a:prstGeom prst="rect">
            <a:avLst/>
          </a:prstGeom>
        </p:spPr>
      </p:pic>
      <p:pic>
        <p:nvPicPr>
          <p:cNvPr id="23" name="图片 22" descr="游戏机里面的人物&#10;&#10;AI 生成的内容可能不正确。">
            <a:extLst>
              <a:ext uri="{FF2B5EF4-FFF2-40B4-BE49-F238E27FC236}">
                <a16:creationId xmlns:a16="http://schemas.microsoft.com/office/drawing/2014/main" id="{58A25DEC-A918-EB64-7CB6-CF9E785CC7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5" t="11883" r="41920" b="16179"/>
          <a:stretch/>
        </p:blipFill>
        <p:spPr>
          <a:xfrm>
            <a:off x="2716213" y="1512379"/>
            <a:ext cx="947958" cy="2023755"/>
          </a:xfrm>
          <a:prstGeom prst="rect">
            <a:avLst/>
          </a:prstGeom>
        </p:spPr>
      </p:pic>
      <p:pic>
        <p:nvPicPr>
          <p:cNvPr id="25" name="图片 24" descr="游戏机里面的人物&#10;&#10;AI 生成的内容可能不正确。">
            <a:extLst>
              <a:ext uri="{FF2B5EF4-FFF2-40B4-BE49-F238E27FC236}">
                <a16:creationId xmlns:a16="http://schemas.microsoft.com/office/drawing/2014/main" id="{3AF159EE-DD11-114F-6977-216F280A5B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r="38176"/>
          <a:stretch/>
        </p:blipFill>
        <p:spPr>
          <a:xfrm>
            <a:off x="1449918" y="1171758"/>
            <a:ext cx="1264156" cy="2798956"/>
          </a:xfrm>
          <a:prstGeom prst="rect">
            <a:avLst/>
          </a:prstGeom>
        </p:spPr>
      </p:pic>
      <p:pic>
        <p:nvPicPr>
          <p:cNvPr id="27" name="图片 26" descr="图片包含 游戏机&#10;&#10;AI 生成的内容可能不正确。">
            <a:extLst>
              <a:ext uri="{FF2B5EF4-FFF2-40B4-BE49-F238E27FC236}">
                <a16:creationId xmlns:a16="http://schemas.microsoft.com/office/drawing/2014/main" id="{79C601E1-A9B9-8A53-2769-A45E4BB6A0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r="37754"/>
          <a:stretch/>
        </p:blipFill>
        <p:spPr>
          <a:xfrm>
            <a:off x="243110" y="1171758"/>
            <a:ext cx="1330215" cy="2798956"/>
          </a:xfrm>
          <a:prstGeom prst="rect">
            <a:avLst/>
          </a:prstGeom>
        </p:spPr>
      </p:pic>
      <p:pic>
        <p:nvPicPr>
          <p:cNvPr id="29" name="图片 28" descr="图片包含 游戏机, 黑暗, 衬衫&#10;&#10;AI 生成的内容可能不正确。">
            <a:extLst>
              <a:ext uri="{FF2B5EF4-FFF2-40B4-BE49-F238E27FC236}">
                <a16:creationId xmlns:a16="http://schemas.microsoft.com/office/drawing/2014/main" id="{A12A2A0A-2261-D74B-1BA0-E54A7BBE397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58490" r="35000" b="25185"/>
          <a:stretch/>
        </p:blipFill>
        <p:spPr>
          <a:xfrm>
            <a:off x="4994491" y="5437699"/>
            <a:ext cx="1275298" cy="775328"/>
          </a:xfrm>
          <a:prstGeom prst="rect">
            <a:avLst/>
          </a:prstGeom>
        </p:spPr>
      </p:pic>
      <p:pic>
        <p:nvPicPr>
          <p:cNvPr id="30" name="图片 29" descr="图片包含 游戏机, 黑暗, 衬衫&#10;&#10;AI 生成的内容可能不正确。">
            <a:extLst>
              <a:ext uri="{FF2B5EF4-FFF2-40B4-BE49-F238E27FC236}">
                <a16:creationId xmlns:a16="http://schemas.microsoft.com/office/drawing/2014/main" id="{C1156B67-A264-7E15-D88F-7ABED31F90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58490" r="35000" b="25185"/>
          <a:stretch/>
        </p:blipFill>
        <p:spPr>
          <a:xfrm>
            <a:off x="5017134" y="4631650"/>
            <a:ext cx="1275298" cy="7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1800F6-222B-78C7-C695-EEAC81D51521}"/>
              </a:ext>
            </a:extLst>
          </p:cNvPr>
          <p:cNvSpPr txBox="1"/>
          <p:nvPr/>
        </p:nvSpPr>
        <p:spPr>
          <a:xfrm>
            <a:off x="302583" y="14549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zh-CN" b="1" dirty="0">
                <a:solidFill>
                  <a:schemeClr val="bg1"/>
                </a:solidFill>
                <a:latin typeface="Aptos" panose="020B0004020202020204" pitchFamily="34" charset="0"/>
                <a:ea typeface="微软雅黑" panose="020B0503020204020204" pitchFamily="34" charset="-122"/>
              </a:rPr>
              <a:t>Co je v ceně</a:t>
            </a:r>
            <a:r>
              <a:rPr lang="en-US" altLang="zh-CN" sz="1800" b="1" dirty="0">
                <a:solidFill>
                  <a:schemeClr val="bg1"/>
                </a:solidFill>
                <a:latin typeface="Aptos" panose="020B0004020202020204" pitchFamily="34" charset="0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7" name="图片 6" descr="图示, 示意图&#10;&#10;AI 生成的内容可能不正确。">
            <a:extLst>
              <a:ext uri="{FF2B5EF4-FFF2-40B4-BE49-F238E27FC236}">
                <a16:creationId xmlns:a16="http://schemas.microsoft.com/office/drawing/2014/main" id="{14C0DC93-7901-F1E6-B862-53439F54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13333" r="5881" b="13009"/>
          <a:stretch/>
        </p:blipFill>
        <p:spPr>
          <a:xfrm>
            <a:off x="520932" y="697666"/>
            <a:ext cx="6191098" cy="5232401"/>
          </a:xfrm>
          <a:prstGeom prst="rect">
            <a:avLst/>
          </a:prstGeom>
        </p:spPr>
      </p:pic>
      <p:pic>
        <p:nvPicPr>
          <p:cNvPr id="14" name="图片 13" descr="黑暗中的光&#10;&#10;AI 生成的内容可能不正确。">
            <a:extLst>
              <a:ext uri="{FF2B5EF4-FFF2-40B4-BE49-F238E27FC236}">
                <a16:creationId xmlns:a16="http://schemas.microsoft.com/office/drawing/2014/main" id="{7A2F1792-BBEC-9E57-C6CB-8ADA35544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22844" r="29311" b="23061"/>
          <a:stretch/>
        </p:blipFill>
        <p:spPr>
          <a:xfrm>
            <a:off x="6402299" y="3429000"/>
            <a:ext cx="2362200" cy="3187700"/>
          </a:xfrm>
          <a:prstGeom prst="rect">
            <a:avLst/>
          </a:prstGeom>
        </p:spPr>
      </p:pic>
      <p:pic>
        <p:nvPicPr>
          <p:cNvPr id="16" name="图片 15" descr="图片包含 文本&#10;&#10;AI 生成的内容可能不正确。">
            <a:extLst>
              <a:ext uri="{FF2B5EF4-FFF2-40B4-BE49-F238E27FC236}">
                <a16:creationId xmlns:a16="http://schemas.microsoft.com/office/drawing/2014/main" id="{5788DEB9-5949-545B-F339-7C89C8D78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6171" r="13119" b="11650"/>
          <a:stretch/>
        </p:blipFill>
        <p:spPr>
          <a:xfrm>
            <a:off x="7924568" y="1041400"/>
            <a:ext cx="3746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24932</TotalTime>
  <Words>606</Words>
  <Application>Microsoft Office PowerPoint</Application>
  <PresentationFormat>Širokoúhlá obrazovka</PresentationFormat>
  <Paragraphs>29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Arial</vt:lpstr>
      <vt:lpstr>微软雅黑</vt:lpstr>
      <vt:lpstr>Calibri</vt:lpstr>
      <vt:lpstr>Arial Black</vt:lpstr>
      <vt:lpstr>Office 主题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刘彩云</dc:creator>
  <cp:lastModifiedBy>V</cp:lastModifiedBy>
  <cp:revision>2596</cp:revision>
  <cp:lastPrinted>2019-10-08T03:28:03Z</cp:lastPrinted>
  <dcterms:created xsi:type="dcterms:W3CDTF">2015-10-27T02:39:18Z</dcterms:created>
  <dcterms:modified xsi:type="dcterms:W3CDTF">2026-02-05T07:08:48Z</dcterms:modified>
</cp:coreProperties>
</file>